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notesMasterIdLst>
    <p:notesMasterId r:id="rId22"/>
  </p:notesMasterIdLst>
  <p:sldIdLst>
    <p:sldId id="256" r:id="rId5"/>
    <p:sldId id="551" r:id="rId6"/>
    <p:sldId id="445" r:id="rId7"/>
    <p:sldId id="563" r:id="rId8"/>
    <p:sldId id="531" r:id="rId9"/>
    <p:sldId id="543" r:id="rId10"/>
    <p:sldId id="619" r:id="rId11"/>
    <p:sldId id="620" r:id="rId12"/>
    <p:sldId id="541" r:id="rId13"/>
    <p:sldId id="725" r:id="rId14"/>
    <p:sldId id="585" r:id="rId15"/>
    <p:sldId id="603" r:id="rId16"/>
    <p:sldId id="621" r:id="rId17"/>
    <p:sldId id="617" r:id="rId18"/>
    <p:sldId id="609" r:id="rId19"/>
    <p:sldId id="726" r:id="rId20"/>
    <p:sldId id="724" r:id="rId2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4538B06-C48D-50E8-8317-4D251006FB37}" name="Laasman, Jean Marc" initials="LJM" userId="S::jean-marc.laasman@solidaris.be::14bc863b-4a11-4476-b6d2-55b7941576b4" providerId="AD"/>
  <p188:author id="{072DB69A-7A96-C538-E93B-450967FCE2DD}" name="Lucet, Catherine" initials="LC" userId="S::Catherine.Lucet@solidaris.be::0df3f3cb-3ee4-4080-8be3-7cd752c7331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795" autoAdjust="0"/>
  </p:normalViewPr>
  <p:slideViewPr>
    <p:cSldViewPr snapToGrid="0">
      <p:cViewPr varScale="1">
        <p:scale>
          <a:sx n="47" d="100"/>
          <a:sy n="47" d="100"/>
        </p:scale>
        <p:origin x="1392" y="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% </a:t>
            </a:r>
            <a:r>
              <a:rPr lang="en-US" dirty="0" err="1"/>
              <a:t>lits</a:t>
            </a:r>
            <a:r>
              <a:rPr lang="en-US" dirty="0"/>
              <a:t> </a:t>
            </a:r>
            <a:r>
              <a:rPr lang="en-US" dirty="0" err="1"/>
              <a:t>maisons</a:t>
            </a:r>
            <a:r>
              <a:rPr lang="en-US" dirty="0"/>
              <a:t> de repos - Bruxelles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Feuil1!$O$3</c:f>
              <c:strCache>
                <c:ptCount val="1"/>
                <c:pt idx="0">
                  <c:v>% lits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73E-4D0E-8960-3B075A4A355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73E-4D0E-8960-3B075A4A355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73E-4D0E-8960-3B075A4A355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Feuil1!$N$4:$N$6</c:f>
              <c:strCache>
                <c:ptCount val="3"/>
                <c:pt idx="0">
                  <c:v>Public </c:v>
                </c:pt>
                <c:pt idx="1">
                  <c:v>Commercial </c:v>
                </c:pt>
                <c:pt idx="2">
                  <c:v>Associatif </c:v>
                </c:pt>
              </c:strCache>
            </c:strRef>
          </c:cat>
          <c:val>
            <c:numRef>
              <c:f>Feuil1!$O$4:$O$6</c:f>
              <c:numCache>
                <c:formatCode>0%</c:formatCode>
                <c:ptCount val="3"/>
                <c:pt idx="0">
                  <c:v>0.2531818508664701</c:v>
                </c:pt>
                <c:pt idx="1">
                  <c:v>0.57359603077586829</c:v>
                </c:pt>
                <c:pt idx="2">
                  <c:v>0.1732221183576616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73E-4D0E-8960-3B075A4A35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17621-4ED7-4C17-A940-0FC8C4BEED14}" type="datetimeFigureOut">
              <a:rPr lang="fr-BE" smtClean="0"/>
              <a:t>18/12/2024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B715CD-2C49-4B9F-95CD-134433903D4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927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B715CD-2C49-4B9F-95CD-134433903D49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808214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</a:pPr>
            <a:endParaRPr lang="fr-BE" sz="12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fr-B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r-B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B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B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AEDFA-8C89-4DCA-97BF-58CDF76B4474}" type="slidenum">
              <a:rPr lang="fr-BE" smtClean="0"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398666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sz="1200" dirty="0"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AEDFA-8C89-4DCA-97BF-58CDF76B4474}" type="slidenum">
              <a:rPr lang="fr-BE" smtClean="0"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273974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sz="1200" dirty="0"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AEDFA-8C89-4DCA-97BF-58CDF76B4474}" type="slidenum">
              <a:rPr lang="fr-BE" smtClean="0"/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952497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 autre récit et un autre projet.</a:t>
            </a:r>
          </a:p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L’équilibre du rapport de force entre l’État Social et les acteurs marchands de la santé s’est progressivement détérioré.</a:t>
            </a:r>
          </a:p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est urgent de prendre des mesures fortes pour redonner le pouvoir à l’Etat social qui reste aujourd’hui le principal financeur de la santé.</a:t>
            </a:r>
          </a:p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Nous en formulons cinq repris dans le mémorandum de Solidaris</a:t>
            </a:r>
          </a:p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BE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9AF6C-12AD-4D59-8C29-74F8E7A691D9}" type="slidenum">
              <a:rPr lang="fr-BE" smtClean="0"/>
              <a:t>14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205196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nl-BE" sz="1200" b="1" dirty="0" err="1"/>
              <a:t>Coût</a:t>
            </a:r>
            <a:r>
              <a:rPr lang="nl-BE" sz="1200" b="1" dirty="0"/>
              <a:t> </a:t>
            </a:r>
            <a:r>
              <a:rPr lang="nl-BE" sz="1200" b="1" dirty="0" err="1"/>
              <a:t>budgétaire</a:t>
            </a:r>
            <a:r>
              <a:rPr lang="nl-BE" sz="1200" b="1" dirty="0"/>
              <a:t> de </a:t>
            </a:r>
            <a:r>
              <a:rPr lang="nl-BE" sz="1200" b="1" dirty="0" err="1"/>
              <a:t>l’augmentation</a:t>
            </a:r>
            <a:r>
              <a:rPr lang="nl-BE" sz="1200" b="1" dirty="0"/>
              <a:t> des </a:t>
            </a:r>
            <a:r>
              <a:rPr lang="nl-BE" sz="1200" b="1" dirty="0" err="1"/>
              <a:t>dépenses</a:t>
            </a:r>
            <a:r>
              <a:rPr lang="nl-BE" sz="1200" b="1" dirty="0"/>
              <a:t> </a:t>
            </a:r>
            <a:r>
              <a:rPr lang="nl-BE" sz="1200" b="1" dirty="0" err="1"/>
              <a:t>publiques</a:t>
            </a:r>
            <a:r>
              <a:rPr lang="nl-BE" sz="1200" b="1" dirty="0"/>
              <a:t> de </a:t>
            </a:r>
            <a:r>
              <a:rPr lang="nl-BE" sz="1200" b="1" dirty="0" err="1"/>
              <a:t>soins</a:t>
            </a:r>
            <a:r>
              <a:rPr lang="nl-BE" sz="1200" b="1" dirty="0"/>
              <a:t> santé à </a:t>
            </a:r>
            <a:r>
              <a:rPr lang="nl-BE" sz="1200" b="1" dirty="0" err="1"/>
              <a:t>l’horizon</a:t>
            </a:r>
            <a:r>
              <a:rPr lang="nl-BE" sz="1200" b="1" dirty="0"/>
              <a:t> 2050 : </a:t>
            </a:r>
            <a:r>
              <a:rPr lang="nl-BE" sz="1200" b="1" u="sng" dirty="0"/>
              <a:t>13,4 </a:t>
            </a:r>
            <a:r>
              <a:rPr lang="nl-BE" sz="1200" b="1" u="sng" dirty="0" err="1"/>
              <a:t>milliards</a:t>
            </a:r>
            <a:r>
              <a:rPr lang="nl-BE" sz="1200" b="1" u="sng" dirty="0"/>
              <a:t> € </a:t>
            </a:r>
            <a:r>
              <a:rPr lang="nl-BE" sz="1200" dirty="0"/>
              <a:t>(prix 2023) (+ 2,7% de PIB)</a:t>
            </a:r>
          </a:p>
          <a:p>
            <a:pPr algn="just"/>
            <a:endParaRPr lang="nl-BE" sz="1200" dirty="0"/>
          </a:p>
          <a:p>
            <a:pPr algn="just"/>
            <a:r>
              <a:rPr lang="nl-BE" sz="1200" b="1" dirty="0" err="1"/>
              <a:t>Coût</a:t>
            </a:r>
            <a:r>
              <a:rPr lang="nl-BE" sz="1200" b="1" dirty="0"/>
              <a:t> </a:t>
            </a:r>
            <a:r>
              <a:rPr lang="nl-BE" sz="1200" b="1" dirty="0" err="1"/>
              <a:t>budgétaire</a:t>
            </a:r>
            <a:r>
              <a:rPr lang="nl-BE" sz="1200" b="1" dirty="0"/>
              <a:t> du Tax Shift et de la </a:t>
            </a:r>
            <a:r>
              <a:rPr lang="nl-BE" sz="1200" b="1" dirty="0" err="1"/>
              <a:t>réforme</a:t>
            </a:r>
            <a:r>
              <a:rPr lang="nl-BE" sz="1200" b="1" dirty="0"/>
              <a:t> de </a:t>
            </a:r>
            <a:r>
              <a:rPr lang="nl-BE" sz="1200" b="1" dirty="0" err="1"/>
              <a:t>l’impôt</a:t>
            </a:r>
            <a:r>
              <a:rPr lang="nl-BE" sz="1200" b="1" dirty="0"/>
              <a:t> des </a:t>
            </a:r>
            <a:r>
              <a:rPr lang="nl-BE" sz="1200" b="1" dirty="0" err="1"/>
              <a:t>sociétés</a:t>
            </a:r>
            <a:r>
              <a:rPr lang="nl-BE" sz="1200" b="1" dirty="0"/>
              <a:t> du gouvernement MR/</a:t>
            </a:r>
            <a:r>
              <a:rPr lang="nl-BE" sz="1200" b="1" dirty="0" err="1"/>
              <a:t>Nva</a:t>
            </a:r>
            <a:r>
              <a:rPr lang="nl-BE" sz="1200" b="1" dirty="0"/>
              <a:t> : 14,8 </a:t>
            </a:r>
            <a:r>
              <a:rPr lang="nl-BE" sz="1200" b="1" dirty="0" err="1"/>
              <a:t>milliards</a:t>
            </a:r>
            <a:r>
              <a:rPr lang="nl-BE" sz="1200" b="1" dirty="0"/>
              <a:t> € (en régime de </a:t>
            </a:r>
            <a:r>
              <a:rPr lang="nl-BE" sz="1200" b="1" dirty="0" err="1"/>
              <a:t>croisière</a:t>
            </a:r>
            <a:r>
              <a:rPr lang="nl-BE" sz="1200" b="1" dirty="0"/>
              <a:t> </a:t>
            </a:r>
            <a:r>
              <a:rPr lang="nl-BE" sz="1200" dirty="0"/>
              <a:t>(</a:t>
            </a:r>
            <a:r>
              <a:rPr lang="nl-BE" sz="1200" dirty="0" err="1"/>
              <a:t>après</a:t>
            </a:r>
            <a:r>
              <a:rPr lang="nl-BE" sz="1200" dirty="0"/>
              <a:t> 5 </a:t>
            </a:r>
            <a:r>
              <a:rPr lang="nl-BE" sz="1200" dirty="0" err="1"/>
              <a:t>ans</a:t>
            </a:r>
            <a:r>
              <a:rPr lang="nl-BE" sz="1200" dirty="0"/>
              <a:t>)</a:t>
            </a:r>
            <a:endParaRPr lang="fr-BE" sz="1200" dirty="0"/>
          </a:p>
          <a:p>
            <a:endParaRPr lang="fr-B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AEDFA-8C89-4DCA-97BF-58CDF76B4474}" type="slidenum">
              <a:rPr lang="fr-BE" smtClean="0"/>
              <a:t>15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801635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AEDFA-8C89-4DCA-97BF-58CDF76B4474}" type="slidenum">
              <a:rPr lang="fr-BE" smtClean="0"/>
              <a:t>16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10429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sz="1200" dirty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B715CD-2C49-4B9F-95CD-134433903D49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86024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sz="1200" dirty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B715CD-2C49-4B9F-95CD-134433903D49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85831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sz="1200" dirty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B715CD-2C49-4B9F-95CD-134433903D49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20227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BE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9AF6C-12AD-4D59-8C29-74F8E7A691D9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02911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</a:t>
            </a:r>
            <a:r>
              <a:rPr lang="fr-BE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BE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santé” peut être définie un état de bien-être de la personne lié non seulement à l’absence de la maladie, mais aussi aux conditions socio-économiques et culturelles qui affectent la vie et qui dépendent de plusieurs facteurs : 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BE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avoir accès à une alimentation saine ; 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BE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disposer d’un logement décent ; 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BE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bénéficier de l’instruction, de relations sociales enrichissantes et de loisirs.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Définie ainsi, la “santé” serait donc moins l’absence de maladie qu’un état relié aux droits fondamentaux de la personne et qui relève de ce qu’on peut appeler un “bien commun”</a:t>
            </a:r>
            <a:r>
              <a:rPr lang="fr-BE" sz="1200" b="0" u="non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fr-BE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quelque chose que la société se doit de protéger,. C’est une question d’humanité et de justice.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sz="1200" b="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C’est la raison pour laquelle la</a:t>
            </a:r>
            <a:r>
              <a:rPr lang="fr-BE" sz="1200" b="0" u="non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gestion de la santé doit être « démarchandisé », ne pas être laisser aux lois de l’offre et de la demande.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sz="1200" b="0" u="non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sz="1200" b="0" u="none" dirty="0">
              <a:solidFill>
                <a:schemeClr val="dk1"/>
              </a:solidFill>
            </a:endParaRPr>
          </a:p>
          <a:p>
            <a:endParaRPr lang="nl-BE" b="1" dirty="0"/>
          </a:p>
          <a:p>
            <a:endParaRPr lang="nl-BE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9AF6C-12AD-4D59-8C29-74F8E7A691D9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04791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Le </a:t>
            </a:r>
            <a:r>
              <a:rPr lang="nl-BE" dirty="0" err="1"/>
              <a:t>droit</a:t>
            </a:r>
            <a:r>
              <a:rPr lang="nl-BE" dirty="0"/>
              <a:t> à la </a:t>
            </a:r>
            <a:r>
              <a:rPr lang="nl-BE" dirty="0" err="1"/>
              <a:t>protection</a:t>
            </a:r>
            <a:r>
              <a:rPr lang="nl-BE" dirty="0"/>
              <a:t> de la santé </a:t>
            </a:r>
            <a:r>
              <a:rPr lang="nl-BE" dirty="0" err="1"/>
              <a:t>est</a:t>
            </a:r>
            <a:r>
              <a:rPr lang="nl-BE" dirty="0"/>
              <a:t> </a:t>
            </a:r>
            <a:r>
              <a:rPr lang="nl-BE" dirty="0" err="1"/>
              <a:t>d’ailleurs</a:t>
            </a:r>
            <a:r>
              <a:rPr lang="nl-BE" dirty="0"/>
              <a:t> </a:t>
            </a:r>
            <a:r>
              <a:rPr lang="nl-BE" dirty="0" err="1"/>
              <a:t>inscrit</a:t>
            </a:r>
            <a:r>
              <a:rPr lang="nl-BE" dirty="0"/>
              <a:t> dans la </a:t>
            </a:r>
            <a:r>
              <a:rPr lang="nl-BE" dirty="0" err="1"/>
              <a:t>constitution</a:t>
            </a:r>
            <a:r>
              <a:rPr lang="nl-BE" dirty="0"/>
              <a:t> 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B715CD-2C49-4B9F-95CD-134433903D49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779962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9AF6C-12AD-4D59-8C29-74F8E7A691D9}" type="slidenum">
              <a:rPr lang="fr-BE" smtClean="0"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433769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BE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9AF6C-12AD-4D59-8C29-74F8E7A691D9}" type="slidenum">
              <a:rPr lang="fr-BE" smtClean="0"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59502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5B76F2-5ADD-4F5E-A3FB-343427C40E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73F601F-60FF-4B13-8613-7883DA5C9D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64EC35-5BE0-44AB-B1BB-E5419E200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C1A8-2A1C-4E79-8DAD-B69619774EF0}" type="datetimeFigureOut">
              <a:rPr lang="fr-BE" smtClean="0"/>
              <a:t>18/12/2024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D1AB05-DF8C-4B0C-A0F7-9B570BC75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F05709-E02E-4850-BE6A-31B632B64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8477-0083-483A-9DD0-453B4510FFA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3507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D68E78-7E04-453C-88FB-1892EF00C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6F20F40-BD15-4AB0-B0D2-0774181EFC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A2E5D1-1C3A-4F8E-9F98-C3007AAD5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C1A8-2A1C-4E79-8DAD-B69619774EF0}" type="datetimeFigureOut">
              <a:rPr lang="fr-BE" smtClean="0"/>
              <a:t>18/12/2024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7FF5F9-0BC8-4F89-AF5A-3D8B2DDCF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782B22-72A5-4DA6-9BAE-FBBEAA54D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8477-0083-483A-9DD0-453B4510FFA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1557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DE66BAB-E30A-4D72-92C7-C1C3F8B192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99AE23F-89C6-4D26-869F-60AB5D8DA4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3C3E3F-3A26-498F-B68F-2A7A90115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C1A8-2A1C-4E79-8DAD-B69619774EF0}" type="datetimeFigureOut">
              <a:rPr lang="fr-BE" smtClean="0"/>
              <a:t>18/12/2024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18A3F8-9125-4583-B5E3-509DF1AF9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3471DB-B6A4-4038-84DB-6D0D46B64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8477-0083-483A-9DD0-453B4510FFA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25763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C3F511-87ED-428B-BB27-B5D03CE61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6F3EA3-7ACF-42DD-9B1F-17A9155C5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5E66E1-2EE8-4ED6-8558-AA1040984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C1A8-2A1C-4E79-8DAD-B69619774EF0}" type="datetimeFigureOut">
              <a:rPr lang="fr-BE" smtClean="0"/>
              <a:t>18/12/2024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8C7D63-74C8-4CAB-86CA-92D95D359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C73E59-C42A-436F-A0A0-77E3BFE3A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8477-0083-483A-9DD0-453B4510FFA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1323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A2A159-8AD9-4405-8247-F1BCB6F7C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4A5DF2-5146-4236-BB8E-6E06D8B61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12A522-4E5D-4418-9475-32FD1DF74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C1A8-2A1C-4E79-8DAD-B69619774EF0}" type="datetimeFigureOut">
              <a:rPr lang="fr-BE" smtClean="0"/>
              <a:t>18/12/2024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C7B87F-620F-4F55-AD19-46AF71925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3A51D9-1A61-4963-86F5-A68E310C1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8477-0083-483A-9DD0-453B4510FFA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46777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E6D942-BEA2-42D5-BB77-3AB4E30B8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6484F5-0042-4BC4-8C61-FCFAB7459F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2DB1543-2093-4790-9537-AE534ED87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DEC7A0-4684-42F5-A9BC-DEB274238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C1A8-2A1C-4E79-8DAD-B69619774EF0}" type="datetimeFigureOut">
              <a:rPr lang="fr-BE" smtClean="0"/>
              <a:t>18/12/2024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AF90DA-C1F6-4FBD-937B-407436346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222CBFD-1F6B-4F6B-9F4B-E63AFCA77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8477-0083-483A-9DD0-453B4510FFA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3610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1D3722-6805-42C1-B90B-4BD25DCE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AEF079-76F9-4394-B85F-B0B76801A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6F1214A-9073-4C5C-8E56-1A31F98EB8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71C674E-8507-4039-80D7-E00EB58C60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BB8890-BA6B-40D2-B48C-AC49C54941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A38BC2D-ED4B-49BB-879C-2801F37E0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C1A8-2A1C-4E79-8DAD-B69619774EF0}" type="datetimeFigureOut">
              <a:rPr lang="fr-BE" smtClean="0"/>
              <a:t>18/12/2024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009B1B4-B0C3-427D-B28D-895EE8A38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FF974CD-88FB-44C9-A34A-9BAB402D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8477-0083-483A-9DD0-453B4510FFA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8892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DFF5C4-B0F4-4E90-AE9C-4C81B0368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5672C25-7785-43F7-820C-16E08703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C1A8-2A1C-4E79-8DAD-B69619774EF0}" type="datetimeFigureOut">
              <a:rPr lang="fr-BE" smtClean="0"/>
              <a:t>18/12/2024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E8D841-A328-4A57-8CD1-B81881141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12D92F2-3246-4A33-9D7E-7A1F3C728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8477-0083-483A-9DD0-453B4510FFA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8308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28211FA-88BA-4A59-9BB9-EF24E6233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C1A8-2A1C-4E79-8DAD-B69619774EF0}" type="datetimeFigureOut">
              <a:rPr lang="fr-BE" smtClean="0"/>
              <a:t>18/12/2024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D4A5106-E2CB-44A6-AC45-72096F5D2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39892FC-819C-4B9B-A0FE-F209F54FB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8477-0083-483A-9DD0-453B4510FFA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6305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F6561B-28F4-402F-ABB7-B6E517834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C1713F-78B3-4CFE-BF42-2DA721306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8C693B9-3D53-4E3A-9D8A-8332513A6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9CDB3B6-CFED-4E58-9FE9-91BACEE5B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C1A8-2A1C-4E79-8DAD-B69619774EF0}" type="datetimeFigureOut">
              <a:rPr lang="fr-BE" smtClean="0"/>
              <a:t>18/12/2024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C5FA8C-C84D-417B-A3F0-DFB187FD5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2B8267-BB10-46D6-A750-FFB5878F0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8477-0083-483A-9DD0-453B4510FFA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6552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A726DB-C4D3-4871-A688-D315A4487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D96406F-FE26-481F-9507-AEB00ABDC4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F89AB16-A35B-41E1-B6A1-5DA36A41E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4A0B660-9924-4782-B8A9-22DAB5297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C1A8-2A1C-4E79-8DAD-B69619774EF0}" type="datetimeFigureOut">
              <a:rPr lang="fr-BE" smtClean="0"/>
              <a:t>18/12/2024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2B6A862-B5C6-4293-A81A-4582E1631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BB7B769-D30E-4F52-B0B8-155A87F3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8477-0083-483A-9DD0-453B4510FFA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44632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6E315E4-6AC3-4643-B855-7618B7A7F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8DCA23A-72C5-41FE-A73C-B4E5130F4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3669AC-409F-45A0-B233-6EFF954CA6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2C1A8-2A1C-4E79-8DAD-B69619774EF0}" type="datetimeFigureOut">
              <a:rPr lang="fr-BE" smtClean="0"/>
              <a:t>18/12/2024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54AFE9-5007-43C3-A32A-222138A69F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69A491-024C-4801-B87A-F605FA0DB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C8477-0083-483A-9DD0-453B4510FFA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59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D46DFFC-654F-4E76-862C-0A2E63F5CA1B}"/>
              </a:ext>
            </a:extLst>
          </p:cNvPr>
          <p:cNvSpPr/>
          <p:nvPr/>
        </p:nvSpPr>
        <p:spPr>
          <a:xfrm>
            <a:off x="2020824" y="4526304"/>
            <a:ext cx="773519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2000" dirty="0">
                <a:solidFill>
                  <a:srgbClr val="FF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Jean-Pascal Labille – Secrétaire général Solidaris</a:t>
            </a:r>
          </a:p>
          <a:p>
            <a:pPr algn="ctr"/>
            <a:endParaRPr lang="fr-FR" altLang="fr-FR" sz="3200" dirty="0">
              <a:solidFill>
                <a:srgbClr val="FF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9" name="Graphique 8">
            <a:extLst>
              <a:ext uri="{FF2B5EF4-FFF2-40B4-BE49-F238E27FC236}">
                <a16:creationId xmlns:a16="http://schemas.microsoft.com/office/drawing/2014/main" id="{A7EFBC4D-DFCD-4CEC-A275-629CCBBD43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13266" y="5292961"/>
            <a:ext cx="2933700" cy="12573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C47008CC-025B-4B22-B170-9FFAF0BCC669}"/>
              </a:ext>
            </a:extLst>
          </p:cNvPr>
          <p:cNvSpPr txBox="1"/>
          <p:nvPr/>
        </p:nvSpPr>
        <p:spPr>
          <a:xfrm>
            <a:off x="443865" y="1338195"/>
            <a:ext cx="1130426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l-BE" sz="3600" b="1" dirty="0">
              <a:solidFill>
                <a:srgbClr val="5F686F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r>
              <a:rPr lang="nl-BE" sz="3600" b="1" dirty="0" err="1">
                <a:solidFill>
                  <a:srgbClr val="5F686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</a:t>
            </a:r>
            <a:r>
              <a:rPr lang="nl-BE" sz="4000" b="1" dirty="0" err="1">
                <a:solidFill>
                  <a:srgbClr val="5F686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’accessibilité</a:t>
            </a:r>
            <a:r>
              <a:rPr lang="nl-BE" sz="4000" b="1" dirty="0">
                <a:solidFill>
                  <a:srgbClr val="5F686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nl-BE" sz="4000" b="1" dirty="0" err="1">
                <a:solidFill>
                  <a:srgbClr val="5F686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aux</a:t>
            </a:r>
            <a:r>
              <a:rPr lang="nl-BE" sz="4000" b="1" dirty="0">
                <a:solidFill>
                  <a:srgbClr val="5F686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nl-BE" sz="4000" b="1" dirty="0" err="1">
                <a:solidFill>
                  <a:srgbClr val="5F686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soins</a:t>
            </a:r>
            <a:r>
              <a:rPr lang="nl-BE" sz="4000" b="1" dirty="0">
                <a:solidFill>
                  <a:srgbClr val="5F686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de santé en </a:t>
            </a:r>
            <a:r>
              <a:rPr lang="nl-BE" sz="4000" b="1" dirty="0" err="1">
                <a:solidFill>
                  <a:srgbClr val="5F686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danger</a:t>
            </a:r>
            <a:r>
              <a:rPr lang="nl-BE" sz="4000" b="1" dirty="0">
                <a:solidFill>
                  <a:srgbClr val="5F686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</a:p>
          <a:p>
            <a:pPr algn="ctr"/>
            <a:endParaRPr lang="nl-BE" sz="2400" b="1" dirty="0">
              <a:solidFill>
                <a:srgbClr val="5F686F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r>
              <a:rPr lang="nl-BE" sz="2400" b="1" dirty="0">
                <a:solidFill>
                  <a:srgbClr val="5F686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Conférence </a:t>
            </a:r>
            <a:r>
              <a:rPr lang="nl-BE" sz="2400" b="1" dirty="0" err="1">
                <a:solidFill>
                  <a:srgbClr val="5F686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Liages</a:t>
            </a:r>
            <a:r>
              <a:rPr lang="nl-BE" sz="2400" b="1" dirty="0">
                <a:solidFill>
                  <a:srgbClr val="5F686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– 19 </a:t>
            </a:r>
            <a:r>
              <a:rPr lang="nl-BE" sz="2400" b="1" dirty="0" err="1">
                <a:solidFill>
                  <a:srgbClr val="5F686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décembre</a:t>
            </a:r>
            <a:r>
              <a:rPr lang="nl-BE" sz="2400" b="1" dirty="0">
                <a:solidFill>
                  <a:srgbClr val="5F686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2024</a:t>
            </a:r>
            <a:endParaRPr lang="fr-BE" sz="2400" b="1" dirty="0">
              <a:solidFill>
                <a:srgbClr val="5F686F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011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97289" y="1844566"/>
            <a:ext cx="9597422" cy="2034866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nl-BE" sz="40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Le </a:t>
            </a:r>
            <a:r>
              <a:rPr lang="nl-BE" sz="40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droit</a:t>
            </a:r>
            <a:r>
              <a:rPr lang="nl-BE" sz="40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à la </a:t>
            </a:r>
            <a:r>
              <a:rPr lang="nl-BE" sz="40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protection</a:t>
            </a:r>
            <a:r>
              <a:rPr lang="nl-BE" sz="40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de la santé et à </a:t>
            </a:r>
            <a:r>
              <a:rPr lang="nl-BE" sz="40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l’accès</a:t>
            </a:r>
            <a:r>
              <a:rPr lang="nl-BE" sz="40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</a:t>
            </a:r>
            <a:r>
              <a:rPr lang="nl-BE" sz="40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aux</a:t>
            </a:r>
            <a:r>
              <a:rPr lang="nl-BE" sz="40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</a:t>
            </a:r>
            <a:r>
              <a:rPr lang="nl-BE" sz="40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soins</a:t>
            </a:r>
            <a:r>
              <a:rPr lang="nl-BE" sz="40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ne </a:t>
            </a:r>
            <a:r>
              <a:rPr lang="nl-BE" sz="40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peuvent</a:t>
            </a:r>
            <a:r>
              <a:rPr lang="nl-BE" sz="40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</a:t>
            </a:r>
            <a:r>
              <a:rPr lang="nl-BE" sz="40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être</a:t>
            </a:r>
            <a:r>
              <a:rPr lang="nl-BE" sz="40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</a:t>
            </a:r>
            <a:r>
              <a:rPr lang="nl-BE" sz="40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abandonnés</a:t>
            </a:r>
            <a:r>
              <a:rPr lang="nl-BE" sz="40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à la “</a:t>
            </a:r>
            <a:r>
              <a:rPr lang="nl-BE" sz="40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loi</a:t>
            </a:r>
            <a:r>
              <a:rPr lang="nl-BE" sz="40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du marché”.</a:t>
            </a:r>
          </a:p>
        </p:txBody>
      </p:sp>
    </p:spTree>
    <p:extLst>
      <p:ext uri="{BB962C8B-B14F-4D97-AF65-F5344CB8AC3E}">
        <p14:creationId xmlns:p14="http://schemas.microsoft.com/office/powerpoint/2010/main" val="1849026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52A7C4E4-7E15-78DC-B3F9-3EB96CC4B0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352" y="1472797"/>
            <a:ext cx="11019296" cy="5237969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414568FE-4F36-6BEE-E59C-5A68A3F55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352" y="147234"/>
            <a:ext cx="11409336" cy="1325563"/>
          </a:xfrm>
        </p:spPr>
        <p:txBody>
          <a:bodyPr>
            <a:normAutofit/>
          </a:bodyPr>
          <a:lstStyle/>
          <a:p>
            <a:pPr algn="ctr"/>
            <a:r>
              <a:rPr lang="nl-BE" sz="24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La </a:t>
            </a:r>
            <a:r>
              <a:rPr lang="nl-BE" sz="24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marchandisation</a:t>
            </a:r>
            <a:r>
              <a:rPr lang="nl-BE" sz="24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</a:t>
            </a:r>
            <a:r>
              <a:rPr lang="nl-BE" sz="24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mène</a:t>
            </a:r>
            <a:r>
              <a:rPr lang="nl-BE" sz="24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à des </a:t>
            </a:r>
            <a:r>
              <a:rPr lang="nl-BE" sz="24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système</a:t>
            </a:r>
            <a:r>
              <a:rPr lang="nl-BE" sz="24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de  </a:t>
            </a:r>
            <a:r>
              <a:rPr lang="nl-BE" sz="24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soins</a:t>
            </a:r>
            <a:r>
              <a:rPr lang="nl-BE" sz="24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de santé </a:t>
            </a:r>
            <a:r>
              <a:rPr lang="nl-BE" sz="24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inefficaces</a:t>
            </a:r>
            <a:r>
              <a:rPr lang="nl-BE" sz="24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et </a:t>
            </a:r>
            <a:r>
              <a:rPr lang="nl-BE" sz="24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inéquitables</a:t>
            </a:r>
            <a:endParaRPr lang="fr-BE" sz="2400" b="1" dirty="0">
              <a:solidFill>
                <a:srgbClr val="6C708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63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21FFD90C-3954-B8CF-788E-18CF69F51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96" y="2412125"/>
            <a:ext cx="5522807" cy="3469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36292DC3-6EBB-377F-637B-38E4BBBB25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2706145"/>
              </p:ext>
            </p:extLst>
          </p:nvPr>
        </p:nvGraphicFramePr>
        <p:xfrm>
          <a:off x="6487511" y="220717"/>
          <a:ext cx="5131268" cy="4004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C72C7567-B20F-F216-2D9F-1BDE1F698698}"/>
              </a:ext>
            </a:extLst>
          </p:cNvPr>
          <p:cNvSpPr txBox="1"/>
          <p:nvPr/>
        </p:nvSpPr>
        <p:spPr>
          <a:xfrm>
            <a:off x="1388970" y="6300392"/>
            <a:ext cx="61180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50" dirty="0"/>
              <a:t>Source : “</a:t>
            </a:r>
            <a:r>
              <a:rPr lang="nl-BE" sz="1050" dirty="0" err="1"/>
              <a:t>Maisons</a:t>
            </a:r>
            <a:r>
              <a:rPr lang="nl-BE" sz="1050" dirty="0"/>
              <a:t> de </a:t>
            </a:r>
            <a:r>
              <a:rPr lang="nl-BE" sz="1050" dirty="0" err="1"/>
              <a:t>repos</a:t>
            </a:r>
            <a:r>
              <a:rPr lang="nl-BE" sz="1050" dirty="0"/>
              <a:t> à </a:t>
            </a:r>
            <a:r>
              <a:rPr lang="nl-BE" sz="1050" dirty="0" err="1"/>
              <a:t>quels</a:t>
            </a:r>
            <a:r>
              <a:rPr lang="nl-BE" sz="1050" dirty="0"/>
              <a:t> prix” – Solidaris (à </a:t>
            </a:r>
            <a:r>
              <a:rPr lang="nl-BE" sz="1050" dirty="0" err="1"/>
              <a:t>paraître</a:t>
            </a:r>
            <a:r>
              <a:rPr lang="nl-BE" sz="1050" dirty="0"/>
              <a:t>)</a:t>
            </a:r>
            <a:endParaRPr lang="fr-BE" sz="105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8D2855E-141A-E22F-373A-C0FF40D5BF35}"/>
              </a:ext>
            </a:extLst>
          </p:cNvPr>
          <p:cNvSpPr txBox="1"/>
          <p:nvPr/>
        </p:nvSpPr>
        <p:spPr>
          <a:xfrm>
            <a:off x="67004" y="666933"/>
            <a:ext cx="609731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BE" sz="24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La marchandisation pousse les prix des soins à la hausse dans une logique de maximisation du profit…</a:t>
            </a:r>
          </a:p>
        </p:txBody>
      </p:sp>
    </p:spTree>
    <p:extLst>
      <p:ext uri="{BB962C8B-B14F-4D97-AF65-F5344CB8AC3E}">
        <p14:creationId xmlns:p14="http://schemas.microsoft.com/office/powerpoint/2010/main" val="752614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C72C7567-B20F-F216-2D9F-1BDE1F698698}"/>
              </a:ext>
            </a:extLst>
          </p:cNvPr>
          <p:cNvSpPr txBox="1"/>
          <p:nvPr/>
        </p:nvSpPr>
        <p:spPr>
          <a:xfrm>
            <a:off x="3583682" y="6361657"/>
            <a:ext cx="61180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50" dirty="0"/>
              <a:t>Source : “</a:t>
            </a:r>
            <a:r>
              <a:rPr lang="nl-BE" sz="1050" dirty="0" err="1"/>
              <a:t>Maisons</a:t>
            </a:r>
            <a:r>
              <a:rPr lang="nl-BE" sz="1050" dirty="0"/>
              <a:t> de </a:t>
            </a:r>
            <a:r>
              <a:rPr lang="nl-BE" sz="1050" dirty="0" err="1"/>
              <a:t>repos</a:t>
            </a:r>
            <a:r>
              <a:rPr lang="nl-BE" sz="1050" dirty="0"/>
              <a:t> à </a:t>
            </a:r>
            <a:r>
              <a:rPr lang="nl-BE" sz="1050" dirty="0" err="1"/>
              <a:t>quels</a:t>
            </a:r>
            <a:r>
              <a:rPr lang="nl-BE" sz="1050" dirty="0"/>
              <a:t> prix” – Solidaris (à </a:t>
            </a:r>
            <a:r>
              <a:rPr lang="nl-BE" sz="1050" dirty="0" err="1"/>
              <a:t>paraître</a:t>
            </a:r>
            <a:r>
              <a:rPr lang="nl-BE" sz="1050" dirty="0"/>
              <a:t>)</a:t>
            </a:r>
            <a:endParaRPr lang="fr-BE" sz="105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22F8684-D52B-D772-468C-AD1FACD267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098" y="717331"/>
            <a:ext cx="10510344" cy="4890371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FD991B0-A1DA-5AD6-B7DE-156B2EA1E4E3}"/>
              </a:ext>
            </a:extLst>
          </p:cNvPr>
          <p:cNvSpPr txBox="1"/>
          <p:nvPr/>
        </p:nvSpPr>
        <p:spPr>
          <a:xfrm>
            <a:off x="1237593" y="5661514"/>
            <a:ext cx="9195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À Bruxelles, trois retraités sur quatre de 70 ans et plus ont une pension brute inférieure au cout moyen des maisons de repos.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431880D-63A5-2E87-156F-9BCEDA7FD6DA}"/>
              </a:ext>
            </a:extLst>
          </p:cNvPr>
          <p:cNvSpPr txBox="1"/>
          <p:nvPr/>
        </p:nvSpPr>
        <p:spPr>
          <a:xfrm>
            <a:off x="1631731" y="242427"/>
            <a:ext cx="839513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24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….elle réduit l’accessibilité financière mais aussi la qualité des soins.</a:t>
            </a:r>
          </a:p>
        </p:txBody>
      </p:sp>
    </p:spTree>
    <p:extLst>
      <p:ext uri="{BB962C8B-B14F-4D97-AF65-F5344CB8AC3E}">
        <p14:creationId xmlns:p14="http://schemas.microsoft.com/office/powerpoint/2010/main" val="3178190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97289" y="2880635"/>
            <a:ext cx="9597422" cy="1397210"/>
          </a:xfrm>
        </p:spPr>
        <p:txBody>
          <a:bodyPr>
            <a:normAutofit fontScale="90000"/>
          </a:bodyPr>
          <a:lstStyle/>
          <a:p>
            <a:pPr lvl="1" algn="ctr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defRPr/>
            </a:pPr>
            <a:r>
              <a:rPr lang="nl-BE" sz="4000" b="1" kern="1200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Il</a:t>
            </a:r>
            <a:r>
              <a:rPr lang="nl-BE" sz="4000" b="1" kern="1200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</a:t>
            </a:r>
            <a:r>
              <a:rPr lang="nl-BE" sz="4000" b="1" kern="1200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n’y</a:t>
            </a:r>
            <a:r>
              <a:rPr lang="nl-BE" sz="4000" b="1" kern="1200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a pas </a:t>
            </a:r>
            <a:r>
              <a:rPr lang="nl-BE" sz="4000" b="1" kern="1200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d’alternative</a:t>
            </a:r>
            <a:r>
              <a:rPr lang="nl-BE" sz="4000" b="1" kern="1200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à </a:t>
            </a:r>
            <a:r>
              <a:rPr lang="nl-BE" sz="4000" b="1" kern="1200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un</a:t>
            </a:r>
            <a:r>
              <a:rPr lang="nl-BE" sz="4000" b="1" kern="1200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</a:t>
            </a:r>
            <a:r>
              <a:rPr lang="nl-BE" sz="4000" b="1" kern="1200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système</a:t>
            </a:r>
            <a:r>
              <a:rPr lang="nl-BE" sz="4000" b="1" kern="1200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</a:t>
            </a:r>
            <a:r>
              <a:rPr lang="nl-BE" sz="4000" b="1" kern="1200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social</a:t>
            </a:r>
            <a:r>
              <a:rPr lang="nl-BE" sz="4000" b="1" kern="1200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de santé pour </a:t>
            </a:r>
            <a:r>
              <a:rPr lang="nl-BE" sz="4000" b="1" kern="1200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assurer</a:t>
            </a:r>
            <a:r>
              <a:rPr lang="nl-BE" sz="4000" b="1" kern="1200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à </a:t>
            </a:r>
            <a:r>
              <a:rPr lang="nl-BE" sz="4000" b="1" kern="1200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chacun.e</a:t>
            </a:r>
            <a:r>
              <a:rPr lang="nl-BE" sz="4000" b="1" kern="1200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. </a:t>
            </a:r>
            <a:r>
              <a:rPr lang="nl-BE" sz="4000" b="1" kern="1200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l’accès</a:t>
            </a:r>
            <a:r>
              <a:rPr lang="nl-BE" sz="4000" b="1" kern="1200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à des </a:t>
            </a:r>
            <a:r>
              <a:rPr lang="nl-BE" sz="4000" b="1" kern="1200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soins</a:t>
            </a:r>
            <a:r>
              <a:rPr lang="nl-BE" sz="4000" b="1" kern="1200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de </a:t>
            </a:r>
            <a:r>
              <a:rPr lang="nl-BE" sz="4000" b="1" kern="1200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qualité</a:t>
            </a:r>
            <a:br>
              <a:rPr lang="nl-BE" sz="3200" b="1" kern="1200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</a:br>
            <a:endParaRPr lang="fr-BE" sz="3200" b="1" kern="1200" dirty="0">
              <a:solidFill>
                <a:srgbClr val="6C708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215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9815" y="1243013"/>
            <a:ext cx="4663375" cy="43719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Les </a:t>
            </a:r>
            <a:r>
              <a:rPr lang="en-US" sz="2400" b="1" dirty="0" err="1">
                <a:solidFill>
                  <a:schemeClr val="tx2"/>
                </a:solidFill>
              </a:rPr>
              <a:t>coûts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attendus</a:t>
            </a:r>
            <a:r>
              <a:rPr lang="en-US" sz="2400" b="1" dirty="0">
                <a:solidFill>
                  <a:schemeClr val="tx2"/>
                </a:solidFill>
              </a:rPr>
              <a:t> du </a:t>
            </a:r>
            <a:r>
              <a:rPr lang="en-US" sz="2400" b="1" dirty="0" err="1">
                <a:solidFill>
                  <a:schemeClr val="tx2"/>
                </a:solidFill>
              </a:rPr>
              <a:t>vieillissement</a:t>
            </a:r>
            <a:r>
              <a:rPr lang="en-US" sz="2400" b="1" dirty="0">
                <a:solidFill>
                  <a:schemeClr val="tx2"/>
                </a:solidFill>
              </a:rPr>
              <a:t> pour la </a:t>
            </a:r>
            <a:r>
              <a:rPr lang="en-US" sz="2400" b="1" dirty="0" err="1">
                <a:solidFill>
                  <a:schemeClr val="tx2"/>
                </a:solidFill>
              </a:rPr>
              <a:t>sécurité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sociale</a:t>
            </a:r>
            <a:r>
              <a:rPr lang="en-US" sz="2400" b="1" dirty="0">
                <a:solidFill>
                  <a:schemeClr val="tx2"/>
                </a:solidFill>
              </a:rPr>
              <a:t> et </a:t>
            </a:r>
            <a:r>
              <a:rPr lang="en-US" sz="2400" b="1" dirty="0" err="1">
                <a:solidFill>
                  <a:schemeClr val="tx2"/>
                </a:solidFill>
              </a:rPr>
              <a:t>l’assurance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maladie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sont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connus</a:t>
            </a:r>
            <a:r>
              <a:rPr lang="en-US" sz="2400" b="1" dirty="0">
                <a:solidFill>
                  <a:schemeClr val="tx2"/>
                </a:solidFill>
              </a:rPr>
              <a:t>. </a:t>
            </a:r>
            <a:br>
              <a:rPr lang="en-US" sz="2400" b="1" dirty="0">
                <a:solidFill>
                  <a:schemeClr val="tx2"/>
                </a:solidFill>
              </a:rPr>
            </a:br>
            <a:br>
              <a:rPr lang="en-US" sz="2400" b="1" dirty="0">
                <a:solidFill>
                  <a:schemeClr val="tx2"/>
                </a:solidFill>
              </a:rPr>
            </a:br>
            <a:r>
              <a:rPr lang="en-US" sz="2400" b="1" dirty="0">
                <a:solidFill>
                  <a:schemeClr val="tx2"/>
                </a:solidFill>
              </a:rPr>
              <a:t>Et </a:t>
            </a:r>
            <a:r>
              <a:rPr lang="en-US" sz="2400" b="1" dirty="0" err="1">
                <a:solidFill>
                  <a:schemeClr val="tx2"/>
                </a:solidFill>
              </a:rPr>
              <a:t>ils</a:t>
            </a:r>
            <a:r>
              <a:rPr lang="en-US" sz="2400" b="1" dirty="0">
                <a:solidFill>
                  <a:schemeClr val="tx2"/>
                </a:solidFill>
              </a:rPr>
              <a:t> ne </a:t>
            </a:r>
            <a:r>
              <a:rPr lang="en-US" sz="2400" b="1" dirty="0" err="1">
                <a:solidFill>
                  <a:schemeClr val="tx2"/>
                </a:solidFill>
              </a:rPr>
              <a:t>sont</a:t>
            </a:r>
            <a:r>
              <a:rPr lang="en-US" sz="2400" b="1" dirty="0">
                <a:solidFill>
                  <a:schemeClr val="tx2"/>
                </a:solidFill>
              </a:rPr>
              <a:t> pas “</a:t>
            </a:r>
            <a:r>
              <a:rPr lang="en-US" sz="2400" b="1" dirty="0" err="1">
                <a:solidFill>
                  <a:schemeClr val="tx2"/>
                </a:solidFill>
              </a:rPr>
              <a:t>impayables</a:t>
            </a:r>
            <a:r>
              <a:rPr lang="en-US" sz="2400" b="1" dirty="0">
                <a:solidFill>
                  <a:schemeClr val="tx2"/>
                </a:solidFill>
              </a:rPr>
              <a:t>” !</a:t>
            </a:r>
            <a:endParaRPr lang="en-US" sz="2400" dirty="0">
              <a:solidFill>
                <a:schemeClr val="tx2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623B524-18E5-66BC-4308-98F4CAB18B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2010" y="880734"/>
            <a:ext cx="6777697" cy="5318588"/>
          </a:xfrm>
          <a:prstGeom prst="rect">
            <a:avLst/>
          </a:prstGeom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BCA7FD6B-205B-70B4-411C-6674780CFF71}"/>
              </a:ext>
            </a:extLst>
          </p:cNvPr>
          <p:cNvSpPr/>
          <p:nvPr/>
        </p:nvSpPr>
        <p:spPr>
          <a:xfrm>
            <a:off x="5611641" y="3429000"/>
            <a:ext cx="617422" cy="4054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7A0762A5-2F14-6CB7-8D40-94843B688016}"/>
              </a:ext>
            </a:extLst>
          </p:cNvPr>
          <p:cNvSpPr/>
          <p:nvPr/>
        </p:nvSpPr>
        <p:spPr>
          <a:xfrm>
            <a:off x="8112147" y="2824477"/>
            <a:ext cx="617422" cy="4054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789E256-189C-68CA-93A2-B1330A61B00E}"/>
              </a:ext>
            </a:extLst>
          </p:cNvPr>
          <p:cNvSpPr txBox="1"/>
          <p:nvPr/>
        </p:nvSpPr>
        <p:spPr>
          <a:xfrm rot="969932">
            <a:off x="1784299" y="2260423"/>
            <a:ext cx="7957751" cy="193899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BE" sz="2400" b="1" dirty="0" err="1"/>
              <a:t>Coût</a:t>
            </a:r>
            <a:r>
              <a:rPr lang="nl-BE" sz="2400" b="1" dirty="0"/>
              <a:t> </a:t>
            </a:r>
            <a:r>
              <a:rPr lang="nl-BE" sz="2400" b="1" dirty="0" err="1"/>
              <a:t>budgétaire</a:t>
            </a:r>
            <a:r>
              <a:rPr lang="nl-BE" sz="2400" b="1" dirty="0"/>
              <a:t> de </a:t>
            </a:r>
            <a:r>
              <a:rPr lang="nl-BE" sz="2400" b="1" dirty="0" err="1"/>
              <a:t>l’augmentation</a:t>
            </a:r>
            <a:r>
              <a:rPr lang="nl-BE" sz="2400" b="1" dirty="0"/>
              <a:t> des </a:t>
            </a:r>
            <a:r>
              <a:rPr lang="nl-BE" sz="2400" b="1" dirty="0" err="1"/>
              <a:t>dépenses</a:t>
            </a:r>
            <a:r>
              <a:rPr lang="nl-BE" sz="2400" b="1" dirty="0"/>
              <a:t> </a:t>
            </a:r>
            <a:r>
              <a:rPr lang="nl-BE" sz="2400" b="1" dirty="0" err="1"/>
              <a:t>publiques</a:t>
            </a:r>
            <a:r>
              <a:rPr lang="nl-BE" sz="2400" b="1" dirty="0"/>
              <a:t> de </a:t>
            </a:r>
            <a:r>
              <a:rPr lang="nl-BE" sz="2400" b="1" dirty="0" err="1"/>
              <a:t>soins</a:t>
            </a:r>
            <a:r>
              <a:rPr lang="nl-BE" sz="2400" b="1" dirty="0"/>
              <a:t> santé à </a:t>
            </a:r>
            <a:r>
              <a:rPr lang="nl-BE" sz="2400" b="1" dirty="0" err="1"/>
              <a:t>l’horizon</a:t>
            </a:r>
            <a:r>
              <a:rPr lang="nl-BE" sz="2400" b="1" dirty="0"/>
              <a:t> 2050 : </a:t>
            </a:r>
            <a:r>
              <a:rPr lang="nl-BE" sz="2400" b="1" u="sng" dirty="0"/>
              <a:t>13,4 </a:t>
            </a:r>
            <a:r>
              <a:rPr lang="nl-BE" sz="2400" b="1" u="sng" dirty="0" err="1"/>
              <a:t>milliards</a:t>
            </a:r>
            <a:r>
              <a:rPr lang="nl-BE" sz="2400" b="1" u="sng" dirty="0"/>
              <a:t> €</a:t>
            </a:r>
          </a:p>
          <a:p>
            <a:pPr algn="ctr"/>
            <a:endParaRPr lang="nl-BE" sz="2400" dirty="0"/>
          </a:p>
          <a:p>
            <a:pPr algn="ctr"/>
            <a:r>
              <a:rPr lang="nl-BE" sz="2400" b="1" dirty="0" err="1"/>
              <a:t>Coût</a:t>
            </a:r>
            <a:r>
              <a:rPr lang="nl-BE" sz="2400" b="1" dirty="0"/>
              <a:t> </a:t>
            </a:r>
            <a:r>
              <a:rPr lang="nl-BE" sz="2400" b="1" dirty="0" err="1"/>
              <a:t>budgétaire</a:t>
            </a:r>
            <a:r>
              <a:rPr lang="nl-BE" sz="2400" b="1" dirty="0"/>
              <a:t> du Tax Shift et de la </a:t>
            </a:r>
            <a:r>
              <a:rPr lang="nl-BE" sz="2400" b="1" dirty="0" err="1"/>
              <a:t>réforme</a:t>
            </a:r>
            <a:r>
              <a:rPr lang="nl-BE" sz="2400" b="1" dirty="0"/>
              <a:t> de </a:t>
            </a:r>
            <a:r>
              <a:rPr lang="nl-BE" sz="2400" b="1" dirty="0" err="1"/>
              <a:t>l’impôt</a:t>
            </a:r>
            <a:r>
              <a:rPr lang="nl-BE" sz="2400" b="1" dirty="0"/>
              <a:t> des </a:t>
            </a:r>
            <a:r>
              <a:rPr lang="nl-BE" sz="2400" b="1" dirty="0" err="1"/>
              <a:t>sociétés</a:t>
            </a:r>
            <a:r>
              <a:rPr lang="nl-BE" sz="2400" b="1" dirty="0"/>
              <a:t> du gouvernement MR/</a:t>
            </a:r>
            <a:r>
              <a:rPr lang="nl-BE" sz="2400" b="1" dirty="0" err="1"/>
              <a:t>Nva</a:t>
            </a:r>
            <a:r>
              <a:rPr lang="nl-BE" sz="2400" b="1" dirty="0"/>
              <a:t> : </a:t>
            </a:r>
            <a:r>
              <a:rPr lang="nl-BE" sz="2400" b="1" u="sng" dirty="0"/>
              <a:t>14,8 </a:t>
            </a:r>
            <a:r>
              <a:rPr lang="nl-BE" sz="2400" b="1" u="sng" dirty="0" err="1"/>
              <a:t>milliards</a:t>
            </a:r>
            <a:r>
              <a:rPr lang="nl-BE" sz="2400" b="1" u="sng" dirty="0"/>
              <a:t> €</a:t>
            </a:r>
            <a:endParaRPr lang="fr-BE" sz="2400" u="sng" dirty="0"/>
          </a:p>
        </p:txBody>
      </p:sp>
    </p:spTree>
    <p:extLst>
      <p:ext uri="{BB962C8B-B14F-4D97-AF65-F5344CB8AC3E}">
        <p14:creationId xmlns:p14="http://schemas.microsoft.com/office/powerpoint/2010/main" val="371545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172D6089-3A03-DC52-4F6D-1D61227D55B0}"/>
              </a:ext>
            </a:extLst>
          </p:cNvPr>
          <p:cNvSpPr txBox="1"/>
          <p:nvPr/>
        </p:nvSpPr>
        <p:spPr>
          <a:xfrm>
            <a:off x="512379" y="476136"/>
            <a:ext cx="1098068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Notre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système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social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de santé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n’est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pas “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impayable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”. 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Le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refinancement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de la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sécurité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sociale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sur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base des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besoins</a:t>
            </a:r>
            <a:r>
              <a:rPr lang="nl-BE" sz="2800" b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est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un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choix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de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société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 </a:t>
            </a:r>
          </a:p>
          <a:p>
            <a:pPr algn="ctr"/>
            <a:endParaRPr lang="fr-BE" sz="2400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E72C321-8AB4-5659-D747-101362159C78}"/>
              </a:ext>
            </a:extLst>
          </p:cNvPr>
          <p:cNvSpPr txBox="1"/>
          <p:nvPr/>
        </p:nvSpPr>
        <p:spPr>
          <a:xfrm>
            <a:off x="512379" y="2249416"/>
            <a:ext cx="1079937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Mais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uniquement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plus de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moyens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ne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suffira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pas pour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garantir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l’accessibilité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et la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qualité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des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soins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</a:p>
          <a:p>
            <a:endParaRPr lang="fr-BE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4FCCF09-305F-8FF7-0283-D7EBD266A156}"/>
              </a:ext>
            </a:extLst>
          </p:cNvPr>
          <p:cNvSpPr txBox="1"/>
          <p:nvPr/>
        </p:nvSpPr>
        <p:spPr>
          <a:xfrm>
            <a:off x="603030" y="4438333"/>
            <a:ext cx="1079937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Notre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système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social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de santé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est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un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outil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collectif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qui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appartient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à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tou.te.s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Nous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avons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le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devoir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de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le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réformer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pour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le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préserver,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l’enrichir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et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le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transmettre</a:t>
            </a:r>
            <a:endParaRPr lang="nl-BE" sz="2800" b="1" dirty="0">
              <a:solidFill>
                <a:srgbClr val="6C708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27653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D38EDB-BBA8-4DF9-ADD2-1506185626E3}"/>
              </a:ext>
            </a:extLst>
          </p:cNvPr>
          <p:cNvSpPr/>
          <p:nvPr/>
        </p:nvSpPr>
        <p:spPr>
          <a:xfrm>
            <a:off x="5400939" y="2902553"/>
            <a:ext cx="13901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altLang="fr-FR" sz="3600" b="1" dirty="0">
                <a:solidFill>
                  <a:srgbClr val="5F686F"/>
                </a:solidFill>
                <a:latin typeface="Arial"/>
                <a:ea typeface="ＭＳ Ｐゴシック" pitchFamily="34" charset="-128"/>
                <a:cs typeface="Arial"/>
              </a:rPr>
              <a:t>Merci</a:t>
            </a:r>
          </a:p>
        </p:txBody>
      </p:sp>
      <p:pic>
        <p:nvPicPr>
          <p:cNvPr id="5" name="Graphique 4">
            <a:extLst>
              <a:ext uri="{FF2B5EF4-FFF2-40B4-BE49-F238E27FC236}">
                <a16:creationId xmlns:a16="http://schemas.microsoft.com/office/drawing/2014/main" id="{9BBFDAD4-A53D-4A87-95CE-B48DA83EA0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95864" y="4826972"/>
            <a:ext cx="2200275" cy="94297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60D6283-6537-4949-B9AA-5ECB5737A9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217" y="918468"/>
            <a:ext cx="1814934" cy="198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22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142A09-C936-4103-BF12-6BA96B6CB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042"/>
            <a:ext cx="10515600" cy="14067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altLang="nl-NL" sz="2800" dirty="0">
              <a:solidFill>
                <a:srgbClr val="E31A1C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indent="0" algn="ctr">
              <a:buNone/>
            </a:pPr>
            <a:r>
              <a:rPr lang="fr-FR" altLang="nl-NL" sz="40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Les constats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058372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EA8FB19-6E7D-4420-8F0F-54DBA81B0515}"/>
              </a:ext>
            </a:extLst>
          </p:cNvPr>
          <p:cNvSpPr txBox="1"/>
          <p:nvPr/>
        </p:nvSpPr>
        <p:spPr>
          <a:xfrm>
            <a:off x="80717" y="1117277"/>
            <a:ext cx="1158445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BE" sz="2800" dirty="0"/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fr-BE" sz="2800" dirty="0"/>
              <a:t>Niveaux importants de reports de soins persistants parmi les populations vulnérables</a:t>
            </a:r>
          </a:p>
          <a:p>
            <a:pPr algn="just"/>
            <a:endParaRPr lang="fr-BE" sz="2800" dirty="0"/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fr-BE" sz="2800" dirty="0"/>
              <a:t>Augmentation du </a:t>
            </a:r>
            <a:r>
              <a:rPr lang="fr-BE" sz="2800" dirty="0" err="1"/>
              <a:t>déconventionnement</a:t>
            </a:r>
            <a:r>
              <a:rPr lang="fr-BE" sz="2800" dirty="0"/>
              <a:t> </a:t>
            </a:r>
          </a:p>
          <a:p>
            <a:pPr algn="just"/>
            <a:endParaRPr lang="fr-BE" sz="2800" dirty="0"/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fr-BE" sz="2800" dirty="0"/>
              <a:t>Pénurie de personnel de soins et d’aides et de certaines spécialités médicales</a:t>
            </a:r>
          </a:p>
          <a:p>
            <a:pPr algn="just"/>
            <a:endParaRPr lang="fr-BE" sz="2800" dirty="0"/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fr-BE" sz="2800" dirty="0"/>
              <a:t>Marchandisation de certains secteurs (notamment soins de longue durée)</a:t>
            </a:r>
          </a:p>
          <a:p>
            <a:pPr algn="just"/>
            <a:endParaRPr lang="fr-BE" sz="28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E5C42B-AC02-7091-DB12-0A96B7AC2BDC}"/>
              </a:ext>
            </a:extLst>
          </p:cNvPr>
          <p:cNvSpPr txBox="1"/>
          <p:nvPr/>
        </p:nvSpPr>
        <p:spPr>
          <a:xfrm>
            <a:off x="190959" y="166255"/>
            <a:ext cx="1181008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nl-NL" sz="2800" b="1" dirty="0">
                <a:solidFill>
                  <a:srgbClr val="E31A1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 système de soins de santé sous pression…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948871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EA8FB19-6E7D-4420-8F0F-54DBA81B0515}"/>
              </a:ext>
            </a:extLst>
          </p:cNvPr>
          <p:cNvSpPr txBox="1"/>
          <p:nvPr/>
        </p:nvSpPr>
        <p:spPr>
          <a:xfrm>
            <a:off x="163844" y="1653825"/>
            <a:ext cx="1158445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1" indent="-514350" algn="just">
              <a:buFont typeface="Wingdings" panose="05000000000000000000" pitchFamily="2" charset="2"/>
              <a:buChar char="ü"/>
            </a:pPr>
            <a:r>
              <a:rPr lang="fr-BE" sz="2800" dirty="0"/>
              <a:t>Prise en compte insuffisante des déterminants non-médicaux (sociaux, environnementaux) de la santé</a:t>
            </a:r>
          </a:p>
          <a:p>
            <a:pPr marL="0" lvl="1" algn="just"/>
            <a:endParaRPr lang="fr-BE" sz="2800" dirty="0"/>
          </a:p>
          <a:p>
            <a:pPr marL="514350" lvl="1" indent="-514350" algn="just">
              <a:buFont typeface="Wingdings" panose="05000000000000000000" pitchFamily="2" charset="2"/>
              <a:buChar char="ü"/>
            </a:pPr>
            <a:r>
              <a:rPr lang="fr-BE" sz="2800" dirty="0"/>
              <a:t>Sous-investissement en promotion/prévention </a:t>
            </a:r>
          </a:p>
          <a:p>
            <a:pPr marL="0" lvl="1" algn="just"/>
            <a:endParaRPr lang="fr-BE" sz="2800" dirty="0"/>
          </a:p>
          <a:p>
            <a:pPr marL="514350" lvl="1" indent="-514350" algn="just">
              <a:buFont typeface="Wingdings" panose="05000000000000000000" pitchFamily="2" charset="2"/>
              <a:buChar char="ü"/>
            </a:pPr>
            <a:r>
              <a:rPr lang="fr-BE" sz="2800" dirty="0"/>
              <a:t>Modèle </a:t>
            </a:r>
            <a:r>
              <a:rPr lang="fr-BE" sz="2800" dirty="0" err="1"/>
              <a:t>hospitalo</a:t>
            </a:r>
            <a:r>
              <a:rPr lang="fr-BE" sz="2800" dirty="0"/>
              <a:t>-centré; première ligne de soins/aides sous-investie</a:t>
            </a:r>
          </a:p>
          <a:p>
            <a:pPr marL="0" lvl="1" algn="just"/>
            <a:endParaRPr lang="fr-BE" sz="2800" dirty="0"/>
          </a:p>
          <a:p>
            <a:pPr marL="514350" lvl="1" indent="-514350" algn="just">
              <a:buFont typeface="Wingdings" panose="05000000000000000000" pitchFamily="2" charset="2"/>
              <a:buChar char="ü"/>
            </a:pPr>
            <a:r>
              <a:rPr lang="fr-BE" sz="2800" dirty="0"/>
              <a:t>Financement productiviste (à l’acte; à l’admission) coûteux pour l’assurance maladie et générateur de concurrence et de stress pour les soignants.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E5C42B-AC02-7091-DB12-0A96B7AC2BDC}"/>
              </a:ext>
            </a:extLst>
          </p:cNvPr>
          <p:cNvSpPr txBox="1"/>
          <p:nvPr/>
        </p:nvSpPr>
        <p:spPr>
          <a:xfrm>
            <a:off x="190959" y="400522"/>
            <a:ext cx="1181008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nl-NL" sz="2800" b="1" dirty="0">
                <a:solidFill>
                  <a:srgbClr val="E31A1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… avec des failles systémiques</a:t>
            </a:r>
            <a:r>
              <a:rPr lang="fr-BE" sz="2800" b="1" dirty="0">
                <a:solidFill>
                  <a:srgbClr val="E31A1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…</a:t>
            </a:r>
            <a:endParaRPr lang="fr-FR" altLang="nl-NL" sz="2800" b="1" dirty="0">
              <a:solidFill>
                <a:srgbClr val="E31A1C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39145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EA8FB19-6E7D-4420-8F0F-54DBA81B0515}"/>
              </a:ext>
            </a:extLst>
          </p:cNvPr>
          <p:cNvSpPr txBox="1"/>
          <p:nvPr/>
        </p:nvSpPr>
        <p:spPr>
          <a:xfrm>
            <a:off x="133418" y="1212880"/>
            <a:ext cx="1176844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fr-BE" sz="2800" dirty="0"/>
              <a:t>C</a:t>
            </a:r>
            <a:r>
              <a:rPr lang="fr-FR" sz="2800" dirty="0" err="1"/>
              <a:t>rises</a:t>
            </a:r>
            <a:r>
              <a:rPr lang="fr-FR" sz="2800" dirty="0"/>
              <a:t> climatiques/environnementales, crise alimentaire (obésité) sont des urgences sanitaires</a:t>
            </a:r>
          </a:p>
          <a:p>
            <a:pPr algn="just"/>
            <a:endParaRPr lang="fr-FR" sz="2800" dirty="0"/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fr-FR" sz="2800" dirty="0"/>
              <a:t>Vieillissement de la population, augmentation de la prévalence des maladies chroniques.</a:t>
            </a:r>
          </a:p>
          <a:p>
            <a:pPr algn="just"/>
            <a:endParaRPr lang="fr-FR" sz="2800" dirty="0"/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fr-FR" sz="2800" dirty="0"/>
              <a:t>Dégradation de la santé mentale en particulier des jeunes et des travailleurs (burn-out)</a:t>
            </a:r>
          </a:p>
          <a:p>
            <a:pPr algn="just"/>
            <a:endParaRPr lang="fr-BE" sz="28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05489B1-BD04-2B9C-550B-35930FDEC19D}"/>
              </a:ext>
            </a:extLst>
          </p:cNvPr>
          <p:cNvSpPr txBox="1"/>
          <p:nvPr/>
        </p:nvSpPr>
        <p:spPr>
          <a:xfrm>
            <a:off x="266836" y="294724"/>
            <a:ext cx="11501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nl-NL" sz="2800" b="1" dirty="0">
                <a:solidFill>
                  <a:srgbClr val="E31A1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…qui fait face à des défis énormes.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FDF72DD-618A-CB98-D017-DC7DADFB86F0}"/>
              </a:ext>
            </a:extLst>
          </p:cNvPr>
          <p:cNvSpPr txBox="1"/>
          <p:nvPr/>
        </p:nvSpPr>
        <p:spPr>
          <a:xfrm>
            <a:off x="893357" y="5204866"/>
            <a:ext cx="1164537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2800" b="1" dirty="0">
                <a:solidFill>
                  <a:srgbClr val="FF0000"/>
                </a:solidFill>
              </a:rPr>
              <a:t>Menaces sur l’accessibilité aux soins et risques de creusement des inégalités de santé </a:t>
            </a:r>
            <a:r>
              <a:rPr lang="fr-BE" sz="2800" dirty="0">
                <a:solidFill>
                  <a:srgbClr val="FF0000"/>
                </a:solidFill>
              </a:rPr>
              <a:t>(sociales, genrées, ethniques) </a:t>
            </a:r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D91ACB07-549B-F690-687C-A9DB60432E4A}"/>
              </a:ext>
            </a:extLst>
          </p:cNvPr>
          <p:cNvSpPr/>
          <p:nvPr/>
        </p:nvSpPr>
        <p:spPr>
          <a:xfrm>
            <a:off x="133418" y="5301134"/>
            <a:ext cx="578923" cy="38078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068166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45150" y="2214208"/>
            <a:ext cx="9597422" cy="1397210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nl-BE" sz="40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Comment</a:t>
            </a:r>
            <a:r>
              <a:rPr lang="nl-BE" sz="40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</a:t>
            </a:r>
            <a:r>
              <a:rPr lang="nl-BE" sz="40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assurer</a:t>
            </a:r>
            <a:r>
              <a:rPr lang="nl-BE" sz="40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</a:t>
            </a:r>
            <a:r>
              <a:rPr lang="nl-BE" sz="40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le</a:t>
            </a:r>
            <a:r>
              <a:rPr lang="nl-BE" sz="40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</a:t>
            </a:r>
            <a:r>
              <a:rPr lang="nl-BE" sz="40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droit</a:t>
            </a:r>
            <a:r>
              <a:rPr lang="nl-BE" sz="40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à la </a:t>
            </a:r>
            <a:r>
              <a:rPr lang="nl-BE" sz="40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protection</a:t>
            </a:r>
            <a:r>
              <a:rPr lang="nl-BE" sz="40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de la santé ?</a:t>
            </a:r>
          </a:p>
        </p:txBody>
      </p:sp>
    </p:spTree>
    <p:extLst>
      <p:ext uri="{BB962C8B-B14F-4D97-AF65-F5344CB8AC3E}">
        <p14:creationId xmlns:p14="http://schemas.microsoft.com/office/powerpoint/2010/main" val="3375551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80447" y="256674"/>
            <a:ext cx="9955537" cy="6400800"/>
          </a:xfrm>
        </p:spPr>
        <p:txBody>
          <a:bodyPr>
            <a:normAutofit/>
          </a:bodyPr>
          <a:lstStyle/>
          <a:p>
            <a:pPr algn="just"/>
            <a:endParaRPr lang="nl-BE" sz="2800" dirty="0">
              <a:solidFill>
                <a:schemeClr val="dk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nl-BE" sz="3600" b="1" dirty="0">
                <a:solidFill>
                  <a:schemeClr val="dk1"/>
                </a:solidFill>
              </a:rPr>
              <a:t>La santé </a:t>
            </a:r>
            <a:r>
              <a:rPr lang="nl-BE" sz="3600" dirty="0">
                <a:solidFill>
                  <a:schemeClr val="dk1"/>
                </a:solidFill>
              </a:rPr>
              <a:t>est un </a:t>
            </a:r>
            <a:r>
              <a:rPr lang="nl-BE" sz="3600" b="1" dirty="0" err="1">
                <a:solidFill>
                  <a:schemeClr val="dk1"/>
                </a:solidFill>
              </a:rPr>
              <a:t>état</a:t>
            </a:r>
            <a:r>
              <a:rPr lang="nl-BE" sz="3600" b="1" dirty="0">
                <a:solidFill>
                  <a:schemeClr val="dk1"/>
                </a:solidFill>
              </a:rPr>
              <a:t> de </a:t>
            </a:r>
            <a:r>
              <a:rPr lang="nl-BE" sz="3600" b="1" dirty="0" err="1">
                <a:solidFill>
                  <a:schemeClr val="dk1"/>
                </a:solidFill>
              </a:rPr>
              <a:t>bien-être</a:t>
            </a:r>
            <a:r>
              <a:rPr lang="nl-BE" sz="3600" b="1" dirty="0">
                <a:solidFill>
                  <a:schemeClr val="dk1"/>
                </a:solidFill>
              </a:rPr>
              <a:t> </a:t>
            </a:r>
            <a:r>
              <a:rPr lang="nl-BE" sz="3600" dirty="0" err="1">
                <a:solidFill>
                  <a:schemeClr val="dk1"/>
                </a:solidFill>
              </a:rPr>
              <a:t>lié</a:t>
            </a:r>
            <a:r>
              <a:rPr lang="nl-BE" sz="3600" dirty="0">
                <a:solidFill>
                  <a:schemeClr val="dk1"/>
                </a:solidFill>
              </a:rPr>
              <a:t> non </a:t>
            </a:r>
            <a:r>
              <a:rPr lang="nl-BE" sz="3600" dirty="0" err="1">
                <a:solidFill>
                  <a:schemeClr val="dk1"/>
                </a:solidFill>
              </a:rPr>
              <a:t>seulement</a:t>
            </a:r>
            <a:r>
              <a:rPr lang="nl-BE" sz="3600" dirty="0">
                <a:solidFill>
                  <a:schemeClr val="dk1"/>
                </a:solidFill>
              </a:rPr>
              <a:t> à </a:t>
            </a:r>
            <a:r>
              <a:rPr lang="nl-BE" sz="3600" dirty="0" err="1">
                <a:solidFill>
                  <a:schemeClr val="dk1"/>
                </a:solidFill>
              </a:rPr>
              <a:t>l’absence</a:t>
            </a:r>
            <a:r>
              <a:rPr lang="nl-BE" sz="3600" dirty="0">
                <a:solidFill>
                  <a:schemeClr val="dk1"/>
                </a:solidFill>
              </a:rPr>
              <a:t> de </a:t>
            </a:r>
            <a:r>
              <a:rPr lang="nl-BE" sz="3600" dirty="0" err="1">
                <a:solidFill>
                  <a:schemeClr val="dk1"/>
                </a:solidFill>
              </a:rPr>
              <a:t>maladie</a:t>
            </a:r>
            <a:r>
              <a:rPr lang="nl-BE" sz="3600" dirty="0">
                <a:solidFill>
                  <a:schemeClr val="dk1"/>
                </a:solidFill>
              </a:rPr>
              <a:t> mais aussi aux </a:t>
            </a:r>
            <a:r>
              <a:rPr lang="nl-BE" sz="3600" dirty="0" err="1">
                <a:solidFill>
                  <a:schemeClr val="dk1"/>
                </a:solidFill>
              </a:rPr>
              <a:t>autres</a:t>
            </a:r>
            <a:r>
              <a:rPr lang="nl-BE" sz="3600" dirty="0">
                <a:solidFill>
                  <a:schemeClr val="dk1"/>
                </a:solidFill>
              </a:rPr>
              <a:t> </a:t>
            </a:r>
            <a:r>
              <a:rPr lang="nl-BE" sz="3600" b="1" dirty="0" err="1">
                <a:solidFill>
                  <a:schemeClr val="dk1"/>
                </a:solidFill>
              </a:rPr>
              <a:t>droits</a:t>
            </a:r>
            <a:r>
              <a:rPr lang="nl-BE" sz="3600" b="1" dirty="0">
                <a:solidFill>
                  <a:schemeClr val="dk1"/>
                </a:solidFill>
              </a:rPr>
              <a:t> </a:t>
            </a:r>
            <a:r>
              <a:rPr lang="nl-BE" sz="3600" b="1" dirty="0" err="1">
                <a:solidFill>
                  <a:schemeClr val="dk1"/>
                </a:solidFill>
              </a:rPr>
              <a:t>fondamentaux</a:t>
            </a:r>
            <a:r>
              <a:rPr lang="nl-BE" sz="3600" b="1" dirty="0">
                <a:solidFill>
                  <a:schemeClr val="dk1"/>
                </a:solidFill>
              </a:rPr>
              <a:t> de la </a:t>
            </a:r>
            <a:r>
              <a:rPr lang="nl-BE" sz="3600" b="1" dirty="0" err="1">
                <a:solidFill>
                  <a:schemeClr val="dk1"/>
                </a:solidFill>
              </a:rPr>
              <a:t>personne</a:t>
            </a:r>
            <a:r>
              <a:rPr lang="nl-BE" sz="3600" b="1" dirty="0">
                <a:solidFill>
                  <a:schemeClr val="dk1"/>
                </a:solidFill>
              </a:rPr>
              <a:t>.</a:t>
            </a:r>
            <a:endParaRPr lang="nl-BE" sz="3600" dirty="0">
              <a:solidFill>
                <a:schemeClr val="dk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nl-BE" sz="3600" dirty="0">
              <a:solidFill>
                <a:schemeClr val="dk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fr-BE" sz="3600" dirty="0">
                <a:solidFill>
                  <a:schemeClr val="dk1"/>
                </a:solidFill>
              </a:rPr>
              <a:t>La protection de la </a:t>
            </a:r>
            <a:r>
              <a:rPr lang="fr-BE" sz="3600" b="1" dirty="0">
                <a:solidFill>
                  <a:schemeClr val="dk1"/>
                </a:solidFill>
              </a:rPr>
              <a:t>santé est un droit fondamental du citoyen que la société se doit de protéger.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fr-BE" sz="2800" dirty="0">
              <a:solidFill>
                <a:schemeClr val="dk1"/>
              </a:solidFill>
            </a:endParaRPr>
          </a:p>
          <a:p>
            <a:r>
              <a:rPr lang="fr-BE" sz="2800" b="1" dirty="0">
                <a:solidFill>
                  <a:schemeClr val="dk1"/>
                </a:solidFill>
              </a:rPr>
              <a:t>    </a:t>
            </a:r>
          </a:p>
          <a:p>
            <a:pPr algn="just"/>
            <a:endParaRPr lang="nl-BE" sz="2800" dirty="0">
              <a:solidFill>
                <a:schemeClr val="dk1"/>
              </a:solidFill>
            </a:endParaRPr>
          </a:p>
          <a:p>
            <a:pPr algn="just"/>
            <a:endParaRPr lang="nl-BE" sz="2800" dirty="0">
              <a:solidFill>
                <a:schemeClr val="dk1"/>
              </a:solidFill>
            </a:endParaRPr>
          </a:p>
          <a:p>
            <a:pPr algn="just"/>
            <a:endParaRPr lang="fr-BE" sz="28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545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>
            <a:extLst>
              <a:ext uri="{FF2B5EF4-FFF2-40B4-BE49-F238E27FC236}">
                <a16:creationId xmlns:a16="http://schemas.microsoft.com/office/drawing/2014/main" id="{FA8EFD8B-708A-48D8-8084-96CAF883CF59}"/>
              </a:ext>
            </a:extLst>
          </p:cNvPr>
          <p:cNvSpPr txBox="1">
            <a:spLocks/>
          </p:cNvSpPr>
          <p:nvPr/>
        </p:nvSpPr>
        <p:spPr>
          <a:xfrm>
            <a:off x="685800" y="465220"/>
            <a:ext cx="10302498" cy="53901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Article 23 de la Constitution</a:t>
            </a:r>
            <a:br>
              <a:rPr lang="fr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</a:br>
            <a:br>
              <a:rPr lang="fr-BE" sz="24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</a:br>
            <a:br>
              <a:rPr lang="fr-BE" sz="2800" dirty="0"/>
            </a:br>
            <a:r>
              <a:rPr lang="fr-BE" sz="2800" i="1" dirty="0"/>
              <a:t>« Chacun a le droit de </a:t>
            </a:r>
            <a:r>
              <a:rPr lang="fr-BE" sz="2800" b="1" i="1" dirty="0"/>
              <a:t>mener une vie conforme à la dignité humaine</a:t>
            </a:r>
            <a:r>
              <a:rPr lang="fr-BE" sz="2800" i="1" dirty="0"/>
              <a:t> ». </a:t>
            </a:r>
            <a:br>
              <a:rPr lang="fr-BE" sz="2800" i="1" dirty="0"/>
            </a:br>
            <a:br>
              <a:rPr lang="fr-BE" sz="2800" i="1" dirty="0"/>
            </a:br>
            <a:r>
              <a:rPr lang="fr-BE" sz="2800" dirty="0"/>
              <a:t>A cette fin, la constitution garantit </a:t>
            </a:r>
            <a:r>
              <a:rPr lang="fr-BE" sz="2800" i="1" dirty="0"/>
              <a:t>:</a:t>
            </a:r>
            <a:br>
              <a:rPr lang="fr-BE" sz="2800" i="1" dirty="0"/>
            </a:br>
            <a:br>
              <a:rPr lang="fr-BE" sz="2800" i="1" dirty="0"/>
            </a:br>
            <a:r>
              <a:rPr lang="fr-BE" sz="2800" i="1" dirty="0"/>
              <a:t>« le </a:t>
            </a:r>
            <a:r>
              <a:rPr lang="fr-BE" sz="2800" b="1" i="1" dirty="0"/>
              <a:t>droit</a:t>
            </a:r>
            <a:r>
              <a:rPr lang="fr-BE" sz="2800" i="1" dirty="0"/>
              <a:t> à la sécurité sociale, </a:t>
            </a:r>
            <a:r>
              <a:rPr lang="fr-BE" sz="2800" b="1" i="1" u="sng" dirty="0"/>
              <a:t>à la protection de la santé </a:t>
            </a:r>
            <a:r>
              <a:rPr lang="fr-BE" sz="2800" i="1" dirty="0"/>
              <a:t>et à l'aide sociale, médicale et juridique »</a:t>
            </a:r>
            <a:br>
              <a:rPr lang="fr-BE" i="1" dirty="0"/>
            </a:br>
            <a:br>
              <a:rPr lang="fr-BE" dirty="0"/>
            </a:b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07787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09800" y="196184"/>
            <a:ext cx="7772400" cy="883317"/>
          </a:xfrm>
        </p:spPr>
        <p:txBody>
          <a:bodyPr/>
          <a:lstStyle/>
          <a:p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Socle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européen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des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droits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 </a:t>
            </a:r>
            <a:r>
              <a:rPr lang="nl-BE" sz="2800" b="1" dirty="0" err="1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sociaux</a:t>
            </a:r>
            <a:r>
              <a:rPr lang="nl-BE" sz="2800" b="1" dirty="0">
                <a:solidFill>
                  <a:srgbClr val="6C7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, 2017</a:t>
            </a:r>
            <a:endParaRPr lang="fr-BE" sz="2800" b="1" dirty="0">
              <a:solidFill>
                <a:srgbClr val="6C708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070100" y="1796716"/>
            <a:ext cx="7912100" cy="4652210"/>
          </a:xfrm>
        </p:spPr>
        <p:txBody>
          <a:bodyPr/>
          <a:lstStyle/>
          <a:p>
            <a:pPr algn="just"/>
            <a:r>
              <a:rPr lang="fr-BE" sz="2800" b="1" i="1" dirty="0">
                <a:solidFill>
                  <a:schemeClr val="dk1"/>
                </a:solidFill>
              </a:rPr>
              <a:t>Art. 16 </a:t>
            </a:r>
            <a:r>
              <a:rPr lang="fr-BE" sz="2800" i="1" dirty="0">
                <a:solidFill>
                  <a:schemeClr val="dk1"/>
                </a:solidFill>
              </a:rPr>
              <a:t>«Toute personne a le </a:t>
            </a:r>
            <a:r>
              <a:rPr lang="fr-BE" sz="2800" b="1" i="1" dirty="0">
                <a:solidFill>
                  <a:schemeClr val="dk1"/>
                </a:solidFill>
              </a:rPr>
              <a:t>droit d’accéder </a:t>
            </a:r>
            <a:r>
              <a:rPr lang="fr-BE" sz="2800" i="1" dirty="0">
                <a:solidFill>
                  <a:schemeClr val="dk1"/>
                </a:solidFill>
              </a:rPr>
              <a:t>en temps utile à des </a:t>
            </a:r>
            <a:r>
              <a:rPr lang="fr-BE" sz="2800" b="1" i="1" dirty="0">
                <a:solidFill>
                  <a:schemeClr val="dk1"/>
                </a:solidFill>
              </a:rPr>
              <a:t>soins de santé préventifs </a:t>
            </a:r>
            <a:r>
              <a:rPr lang="fr-BE" sz="2800" i="1" dirty="0">
                <a:solidFill>
                  <a:schemeClr val="dk1"/>
                </a:solidFill>
              </a:rPr>
              <a:t>et </a:t>
            </a:r>
            <a:r>
              <a:rPr lang="fr-BE" sz="2800" b="1" i="1" dirty="0">
                <a:solidFill>
                  <a:schemeClr val="dk1"/>
                </a:solidFill>
              </a:rPr>
              <a:t>curatifs</a:t>
            </a:r>
            <a:r>
              <a:rPr lang="fr-BE" sz="2800" i="1" dirty="0">
                <a:solidFill>
                  <a:schemeClr val="dk1"/>
                </a:solidFill>
              </a:rPr>
              <a:t>, </a:t>
            </a:r>
            <a:r>
              <a:rPr lang="fr-BE" sz="2800" b="1" i="1" dirty="0">
                <a:solidFill>
                  <a:schemeClr val="dk1"/>
                </a:solidFill>
              </a:rPr>
              <a:t>abordables</a:t>
            </a:r>
            <a:r>
              <a:rPr lang="fr-BE" sz="2800" i="1" dirty="0">
                <a:solidFill>
                  <a:schemeClr val="dk1"/>
                </a:solidFill>
              </a:rPr>
              <a:t> et de </a:t>
            </a:r>
            <a:r>
              <a:rPr lang="fr-BE" sz="2800" b="1" i="1" dirty="0">
                <a:solidFill>
                  <a:schemeClr val="dk1"/>
                </a:solidFill>
              </a:rPr>
              <a:t>qualité</a:t>
            </a:r>
            <a:r>
              <a:rPr lang="fr-BE" sz="2800" i="1" dirty="0">
                <a:solidFill>
                  <a:schemeClr val="dk1"/>
                </a:solidFill>
              </a:rPr>
              <a:t> »</a:t>
            </a:r>
          </a:p>
          <a:p>
            <a:pPr algn="just"/>
            <a:endParaRPr lang="nl-BE" sz="2800" i="1" dirty="0">
              <a:solidFill>
                <a:schemeClr val="dk1"/>
              </a:solidFill>
            </a:endParaRPr>
          </a:p>
          <a:p>
            <a:pPr algn="just"/>
            <a:endParaRPr lang="nl-BE" sz="2800" dirty="0">
              <a:solidFill>
                <a:schemeClr val="dk1"/>
              </a:solidFill>
            </a:endParaRPr>
          </a:p>
          <a:p>
            <a:pPr algn="just"/>
            <a:r>
              <a:rPr lang="nl-BE" sz="2800" b="1" i="1" dirty="0">
                <a:solidFill>
                  <a:schemeClr val="dk1"/>
                </a:solidFill>
              </a:rPr>
              <a:t>Art. 18. </a:t>
            </a:r>
            <a:r>
              <a:rPr lang="fr-BE" sz="2800" i="1" dirty="0">
                <a:solidFill>
                  <a:schemeClr val="dk1"/>
                </a:solidFill>
              </a:rPr>
              <a:t>« </a:t>
            </a:r>
            <a:r>
              <a:rPr lang="nl-BE" sz="2800" i="1" dirty="0" err="1">
                <a:solidFill>
                  <a:schemeClr val="dk1"/>
                </a:solidFill>
              </a:rPr>
              <a:t>Toute</a:t>
            </a:r>
            <a:r>
              <a:rPr lang="nl-BE" sz="2800" i="1" dirty="0">
                <a:solidFill>
                  <a:schemeClr val="dk1"/>
                </a:solidFill>
              </a:rPr>
              <a:t> </a:t>
            </a:r>
            <a:r>
              <a:rPr lang="nl-BE" sz="2800" i="1" dirty="0" err="1">
                <a:solidFill>
                  <a:schemeClr val="dk1"/>
                </a:solidFill>
              </a:rPr>
              <a:t>personne</a:t>
            </a:r>
            <a:r>
              <a:rPr lang="nl-BE" sz="2800" i="1" dirty="0">
                <a:solidFill>
                  <a:schemeClr val="dk1"/>
                </a:solidFill>
              </a:rPr>
              <a:t> a </a:t>
            </a:r>
            <a:r>
              <a:rPr lang="nl-BE" sz="2800" b="1" i="1" dirty="0" err="1">
                <a:solidFill>
                  <a:schemeClr val="dk1"/>
                </a:solidFill>
              </a:rPr>
              <a:t>droit</a:t>
            </a:r>
            <a:r>
              <a:rPr lang="nl-BE" sz="2800" b="1" i="1" dirty="0">
                <a:solidFill>
                  <a:schemeClr val="dk1"/>
                </a:solidFill>
              </a:rPr>
              <a:t> à des soins de longue durée </a:t>
            </a:r>
            <a:r>
              <a:rPr lang="nl-BE" sz="2800" i="1" dirty="0" err="1">
                <a:solidFill>
                  <a:schemeClr val="dk1"/>
                </a:solidFill>
              </a:rPr>
              <a:t>abordables</a:t>
            </a:r>
            <a:r>
              <a:rPr lang="nl-BE" sz="2800" i="1" dirty="0">
                <a:solidFill>
                  <a:schemeClr val="dk1"/>
                </a:solidFill>
              </a:rPr>
              <a:t> et de </a:t>
            </a:r>
            <a:r>
              <a:rPr lang="nl-BE" sz="2800" i="1" dirty="0" err="1">
                <a:solidFill>
                  <a:schemeClr val="dk1"/>
                </a:solidFill>
              </a:rPr>
              <a:t>qualité</a:t>
            </a:r>
            <a:r>
              <a:rPr lang="nl-BE" sz="2800" i="1" dirty="0">
                <a:solidFill>
                  <a:schemeClr val="dk1"/>
                </a:solidFill>
              </a:rPr>
              <a:t>, en particulier des </a:t>
            </a:r>
            <a:r>
              <a:rPr lang="nl-BE" sz="2800" b="1" i="1" dirty="0">
                <a:solidFill>
                  <a:schemeClr val="dk1"/>
                </a:solidFill>
              </a:rPr>
              <a:t>services de soins à </a:t>
            </a:r>
            <a:r>
              <a:rPr lang="nl-BE" sz="2800" b="1" i="1" dirty="0" err="1">
                <a:solidFill>
                  <a:schemeClr val="dk1"/>
                </a:solidFill>
              </a:rPr>
              <a:t>domicile</a:t>
            </a:r>
            <a:r>
              <a:rPr lang="nl-BE" sz="2800" b="1" i="1" dirty="0">
                <a:solidFill>
                  <a:schemeClr val="dk1"/>
                </a:solidFill>
              </a:rPr>
              <a:t> </a:t>
            </a:r>
            <a:r>
              <a:rPr lang="nl-BE" sz="2800" i="1" dirty="0">
                <a:solidFill>
                  <a:schemeClr val="dk1"/>
                </a:solidFill>
              </a:rPr>
              <a:t>et des </a:t>
            </a:r>
            <a:r>
              <a:rPr lang="nl-BE" sz="2800" b="1" i="1" dirty="0">
                <a:solidFill>
                  <a:schemeClr val="dk1"/>
                </a:solidFill>
              </a:rPr>
              <a:t>services de </a:t>
            </a:r>
            <a:r>
              <a:rPr lang="nl-BE" sz="2800" b="1" i="1" dirty="0" err="1">
                <a:solidFill>
                  <a:schemeClr val="dk1"/>
                </a:solidFill>
              </a:rPr>
              <a:t>proximité</a:t>
            </a:r>
            <a:r>
              <a:rPr lang="fr-BE" sz="2800" b="1" i="1" dirty="0">
                <a:solidFill>
                  <a:schemeClr val="dk1"/>
                </a:solidFill>
              </a:rPr>
              <a:t> </a:t>
            </a:r>
            <a:r>
              <a:rPr lang="fr-BE" sz="2800" i="1" dirty="0">
                <a:solidFill>
                  <a:schemeClr val="dk1"/>
                </a:solidFill>
              </a:rPr>
              <a:t>»</a:t>
            </a:r>
          </a:p>
          <a:p>
            <a:pPr algn="just"/>
            <a:endParaRPr lang="nl-BE" sz="2800" dirty="0">
              <a:solidFill>
                <a:schemeClr val="dk1"/>
              </a:solidFill>
            </a:endParaRPr>
          </a:p>
          <a:p>
            <a:pPr algn="just"/>
            <a:endParaRPr lang="fr-BE" sz="2800" dirty="0">
              <a:solidFill>
                <a:schemeClr val="dk1"/>
              </a:solidFill>
            </a:endParaRPr>
          </a:p>
          <a:p>
            <a:pPr algn="just"/>
            <a:endParaRPr lang="nl-BE" sz="2800" dirty="0">
              <a:solidFill>
                <a:schemeClr val="dk1"/>
              </a:solidFill>
            </a:endParaRPr>
          </a:p>
          <a:p>
            <a:pPr algn="just"/>
            <a:endParaRPr lang="fr-BE" sz="2800" dirty="0">
              <a:solidFill>
                <a:schemeClr val="dk1"/>
              </a:solidFill>
            </a:endParaRPr>
          </a:p>
          <a:p>
            <a:pPr algn="just"/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5716233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3F99098AB7394582AFCE95DC0E6B9F" ma:contentTypeVersion="12" ma:contentTypeDescription="Crée un document." ma:contentTypeScope="" ma:versionID="775bfa4f91139e6b3672d90ce8f32a45">
  <xsd:schema xmlns:xsd="http://www.w3.org/2001/XMLSchema" xmlns:xs="http://www.w3.org/2001/XMLSchema" xmlns:p="http://schemas.microsoft.com/office/2006/metadata/properties" xmlns:ns2="cb164706-9227-4935-b53b-edb65a51d437" xmlns:ns3="db0049fa-50ae-41d2-97e6-cdb6aa1b8b9e" targetNamespace="http://schemas.microsoft.com/office/2006/metadata/properties" ma:root="true" ma:fieldsID="e5ae5f34ff50bbfddbc1b0a651bd8829" ns2:_="" ns3:_="">
    <xsd:import namespace="cb164706-9227-4935-b53b-edb65a51d437"/>
    <xsd:import namespace="db0049fa-50ae-41d2-97e6-cdb6aa1b8b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64706-9227-4935-b53b-edb65a51d4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0049fa-50ae-41d2-97e6-cdb6aa1b8b9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34AE47-D5D6-43C4-A4EF-67048FF20D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164706-9227-4935-b53b-edb65a51d437"/>
    <ds:schemaRef ds:uri="db0049fa-50ae-41d2-97e6-cdb6aa1b8b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89E8CB-229F-4F0E-ACA6-439BDE03D648}">
  <ds:schemaRefs>
    <ds:schemaRef ds:uri="http://purl.org/dc/dcmitype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elements/1.1/"/>
    <ds:schemaRef ds:uri="db0049fa-50ae-41d2-97e6-cdb6aa1b8b9e"/>
    <ds:schemaRef ds:uri="cb164706-9227-4935-b53b-edb65a51d437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AE61D9B-BC35-4B7A-860A-7C1E63DE44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6272</TotalTime>
  <Words>974</Words>
  <Application>Microsoft Office PowerPoint</Application>
  <PresentationFormat>Grand écran</PresentationFormat>
  <Paragraphs>104</Paragraphs>
  <Slides>17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Garamond</vt:lpstr>
      <vt:lpstr>Open Sans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Comment assurer le droit à la protection de la santé ?</vt:lpstr>
      <vt:lpstr>Présentation PowerPoint</vt:lpstr>
      <vt:lpstr>Présentation PowerPoint</vt:lpstr>
      <vt:lpstr>Socle européen des droits sociaux, 2017</vt:lpstr>
      <vt:lpstr>Le droit à la protection de la santé et à l’accès aux soins ne peuvent être abandonnés à la “loi du marché”.</vt:lpstr>
      <vt:lpstr>La marchandisation mène à des système de  soins de santé inefficaces et inéquitables</vt:lpstr>
      <vt:lpstr>Présentation PowerPoint</vt:lpstr>
      <vt:lpstr>Présentation PowerPoint</vt:lpstr>
      <vt:lpstr>Il n’y a pas d’alternative à un système social de santé pour assurer à chacun.e. l’accès à des soins de qualité </vt:lpstr>
      <vt:lpstr>Les coûts attendus du vieillissement pour la sécurité sociale et l’assurance maladie sont connus.   Et ils ne sont pas “impayables” !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Ghislain, François</dc:creator>
  <cp:lastModifiedBy>Frerotte, Maïté</cp:lastModifiedBy>
  <cp:revision>63</cp:revision>
  <dcterms:created xsi:type="dcterms:W3CDTF">2022-06-21T13:29:17Z</dcterms:created>
  <dcterms:modified xsi:type="dcterms:W3CDTF">2024-12-18T10:29:32Z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0x010100113F99098AB7394582AFCE95DC0E6B9F</vt:lpwstr>
  </property>
</Properties>
</file>